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7" r:id="rId3"/>
    <p:sldId id="281" r:id="rId4"/>
    <p:sldId id="282" r:id="rId5"/>
    <p:sldId id="300" r:id="rId6"/>
    <p:sldId id="288" r:id="rId7"/>
    <p:sldId id="280" r:id="rId8"/>
    <p:sldId id="290" r:id="rId9"/>
    <p:sldId id="307" r:id="rId10"/>
    <p:sldId id="287" r:id="rId11"/>
    <p:sldId id="309" r:id="rId12"/>
    <p:sldId id="308" r:id="rId13"/>
    <p:sldId id="289" r:id="rId14"/>
    <p:sldId id="301" r:id="rId15"/>
    <p:sldId id="291" r:id="rId16"/>
    <p:sldId id="292" r:id="rId17"/>
    <p:sldId id="293" r:id="rId18"/>
    <p:sldId id="294" r:id="rId19"/>
    <p:sldId id="297" r:id="rId20"/>
    <p:sldId id="296" r:id="rId21"/>
    <p:sldId id="298" r:id="rId22"/>
    <p:sldId id="299" r:id="rId23"/>
    <p:sldId id="295" r:id="rId24"/>
    <p:sldId id="302" r:id="rId25"/>
    <p:sldId id="303" r:id="rId26"/>
    <p:sldId id="304" r:id="rId27"/>
    <p:sldId id="286" r:id="rId28"/>
    <p:sldId id="285" r:id="rId29"/>
    <p:sldId id="283" r:id="rId30"/>
    <p:sldId id="306" r:id="rId31"/>
    <p:sldId id="284" r:id="rId32"/>
    <p:sldId id="305" r:id="rId33"/>
    <p:sldId id="259" r:id="rId34"/>
    <p:sldId id="279" r:id="rId35"/>
    <p:sldId id="260" r:id="rId36"/>
    <p:sldId id="278"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8"/>
            <p14:sldId id="280"/>
            <p14:sldId id="290"/>
            <p14:sldId id="307"/>
            <p14:sldId id="287"/>
            <p14:sldId id="309"/>
            <p14:sldId id="308"/>
            <p14:sldId id="289"/>
            <p14:sldId id="301"/>
            <p14:sldId id="291"/>
            <p14:sldId id="292"/>
            <p14:sldId id="293"/>
            <p14:sldId id="294"/>
            <p14:sldId id="297"/>
            <p14:sldId id="296"/>
            <p14:sldId id="298"/>
            <p14:sldId id="299"/>
            <p14:sldId id="295"/>
            <p14:sldId id="302"/>
            <p14:sldId id="303"/>
            <p14:sldId id="304"/>
            <p14:sldId id="286"/>
            <p14:sldId id="285"/>
            <p14:sldId id="283"/>
            <p14:sldId id="306"/>
            <p14:sldId id="284"/>
            <p14:sldId id="305"/>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69460" autoAdjust="0"/>
  </p:normalViewPr>
  <p:slideViewPr>
    <p:cSldViewPr snapToGrid="0">
      <p:cViewPr varScale="1">
        <p:scale>
          <a:sx n="68" d="100"/>
          <a:sy n="68" d="100"/>
        </p:scale>
        <p:origin x="942" y="48"/>
      </p:cViewPr>
      <p:guideLst/>
    </p:cSldViewPr>
  </p:slideViewPr>
  <p:outlineViewPr>
    <p:cViewPr>
      <p:scale>
        <a:sx n="33" d="100"/>
        <a:sy n="33" d="100"/>
      </p:scale>
      <p:origin x="0" y="-30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386614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a:t>
            </a:r>
            <a:r>
              <a:rPr lang="en-US" baseline="0" dirty="0"/>
              <a:t> hard work and precision that goes into great beers. </a:t>
            </a:r>
          </a:p>
          <a:p>
            <a:endParaRPr lang="en-US" baseline="0" dirty="0"/>
          </a:p>
          <a:p>
            <a:r>
              <a:rPr lang="en-US" baseline="0" dirty="0"/>
              <a:t>That sad, beer will happen as long as you’re not careless.  Brewing undrinkable beer is a lot less common than you would think.</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115347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 Say what you want about Budweiser and Coors…they brew millions of gallons a year and it all tastes the same</a:t>
            </a:r>
          </a:p>
          <a:p>
            <a:endParaRPr lang="en-US" dirty="0"/>
          </a:p>
          <a:p>
            <a:r>
              <a:rPr lang="en-US" dirty="0"/>
              <a:t>Base – Don’t try to brew a strawberry hibiscus oatmeal cookie imperial stout as your first beer. </a:t>
            </a:r>
          </a:p>
          <a:p>
            <a:endParaRPr lang="en-US" dirty="0"/>
          </a:p>
          <a:p>
            <a:r>
              <a:rPr lang="en-US" dirty="0"/>
              <a:t>Ingredients – Know what you’re trying to accomplish with each ingredient. Don’t throw 4 pounds of chocolate malt in a stout; you will regret it</a:t>
            </a:r>
          </a:p>
          <a:p>
            <a:endParaRPr lang="en-US" dirty="0"/>
          </a:p>
          <a:p>
            <a:r>
              <a:rPr lang="en-US" dirty="0"/>
              <a:t>BREW WHAT YOU LIKE</a:t>
            </a:r>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2064893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642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how you </a:t>
            </a:r>
          </a:p>
          <a:p>
            <a:endParaRPr lang="en-US" baseline="0" dirty="0"/>
          </a:p>
          <a:p>
            <a:r>
              <a:rPr lang="en-US" dirty="0"/>
              <a:t>Mash - Hot water converts the starches into sugars. Just don’t get too hot…above 170F starts to release tannins which make your beer taste bad</a:t>
            </a:r>
          </a:p>
          <a:p>
            <a:r>
              <a:rPr lang="en-US" dirty="0"/>
              <a:t> - (Extract is just somebody else doing this part for you and dehydrating it to fit in small packaging)</a:t>
            </a:r>
          </a:p>
          <a:p>
            <a:r>
              <a:rPr lang="en-US" dirty="0"/>
              <a:t> - Lots of other cool stuff can happen here (ex – using flaked oats to improve mouth feel)</a:t>
            </a:r>
          </a:p>
          <a:p>
            <a:endParaRPr lang="en-US" dirty="0"/>
          </a:p>
          <a:p>
            <a:r>
              <a:rPr lang="en-US" dirty="0"/>
              <a:t>Boiling sanitizes the wort and everything added to it</a:t>
            </a:r>
          </a:p>
          <a:p>
            <a:r>
              <a:rPr lang="en-US" dirty="0"/>
              <a:t> - Add hops early for bittering, later for aroma</a:t>
            </a:r>
          </a:p>
          <a:p>
            <a:endParaRPr lang="en-US" dirty="0"/>
          </a:p>
          <a:p>
            <a:r>
              <a:rPr lang="en-US" dirty="0"/>
              <a:t>Chill the wort</a:t>
            </a:r>
          </a:p>
          <a:p>
            <a:r>
              <a:rPr lang="en-US" dirty="0"/>
              <a:t> - Once the boiling stops, everything that comes in contact with the wort should be sanitized first!</a:t>
            </a:r>
          </a:p>
          <a:p>
            <a:r>
              <a:rPr lang="en-US" dirty="0"/>
              <a:t> - Rapid chill brings cold break where proteins precipitate out of wort</a:t>
            </a:r>
          </a:p>
          <a:p>
            <a:r>
              <a:rPr lang="en-US" dirty="0"/>
              <a:t> - Chill as quickly as possible so you can get it in your fermenter and turn the work over to the yeast</a:t>
            </a:r>
          </a:p>
          <a:p>
            <a:endParaRPr lang="en-US" dirty="0"/>
          </a:p>
          <a:p>
            <a:r>
              <a:rPr lang="en-US" dirty="0"/>
              <a:t>Pitch yeast and ferment</a:t>
            </a:r>
          </a:p>
          <a:p>
            <a:r>
              <a:rPr lang="en-US" dirty="0"/>
              <a:t> - Add a healthy amount of yeast</a:t>
            </a:r>
          </a:p>
          <a:p>
            <a:r>
              <a:rPr lang="en-US" dirty="0"/>
              <a:t> - For OG over 1.050, consider multiple packs or create a yeast starter</a:t>
            </a:r>
          </a:p>
          <a:p>
            <a:r>
              <a:rPr lang="en-US" dirty="0"/>
              <a:t> - Temperature is crucial. Too hot = high fusel alcohol, too cold = stalled/dormant</a:t>
            </a:r>
          </a:p>
          <a:p>
            <a:endParaRPr lang="en-US" dirty="0"/>
          </a:p>
          <a:p>
            <a:r>
              <a:rPr lang="en-US" dirty="0"/>
              <a:t>Store and serve</a:t>
            </a:r>
          </a:p>
          <a:p>
            <a:r>
              <a:rPr lang="en-US" dirty="0"/>
              <a:t> - At bottling, add a little sugar so the remaining yeast in suspension will create carbonation (approx. 2 weeks)</a:t>
            </a:r>
          </a:p>
          <a:p>
            <a:r>
              <a:rPr lang="en-US" dirty="0"/>
              <a:t> - Keg and put under pressure to force carbonation</a:t>
            </a:r>
          </a:p>
          <a:p>
            <a:r>
              <a:rPr lang="en-US" dirty="0"/>
              <a:t> - Keg carb then bottle from the keg!</a:t>
            </a:r>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2939598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howtobrew.com/book/appendices/appendix-d/what-to-look-for-in-a-cool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43.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notesSlide" Target="../notesSlides/notesSlide44.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image" Target="../media/image90.png"/><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2" Type="http://schemas.openxmlformats.org/officeDocument/2006/relationships/notesSlide" Target="../notesSlides/notesSlide45.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40.png"/><Relationship Id="rId3" Type="http://schemas.openxmlformats.org/officeDocument/2006/relationships/image" Target="../media/image117.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2" Type="http://schemas.openxmlformats.org/officeDocument/2006/relationships/notesSlide" Target="../notesSlides/notesSlide46.xml"/><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notesSlide" Target="../notesSlides/notesSlide47.xml"/><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s>
</file>

<file path=ppt/slides/_rels/slide48.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 Type="http://schemas.openxmlformats.org/officeDocument/2006/relationships/image" Target="../media/image171.png"/><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2" Type="http://schemas.openxmlformats.org/officeDocument/2006/relationships/notesSlide" Target="../notesSlides/notesSlide48.xml"/><Relationship Id="rId16" Type="http://schemas.openxmlformats.org/officeDocument/2006/relationships/image" Target="../media/image184.png"/><Relationship Id="rId20" Type="http://schemas.openxmlformats.org/officeDocument/2006/relationships/image" Target="../media/image188.png"/><Relationship Id="rId29"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91.png"/><Relationship Id="rId28" Type="http://schemas.openxmlformats.org/officeDocument/2006/relationships/image" Target="../media/image196.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png"/></Relationships>
</file>

<file path=ppt/slides/_rels/slide49.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26" Type="http://schemas.openxmlformats.org/officeDocument/2006/relationships/image" Target="../media/image221.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5" Type="http://schemas.openxmlformats.org/officeDocument/2006/relationships/image" Target="../media/image220.png"/><Relationship Id="rId2" Type="http://schemas.openxmlformats.org/officeDocument/2006/relationships/notesSlide" Target="../notesSlides/notesSlide49.xml"/><Relationship Id="rId16" Type="http://schemas.openxmlformats.org/officeDocument/2006/relationships/image" Target="../media/image211.png"/><Relationship Id="rId20" Type="http://schemas.openxmlformats.org/officeDocument/2006/relationships/image" Target="../media/image215.png"/><Relationship Id="rId29"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png"/><Relationship Id="rId24" Type="http://schemas.openxmlformats.org/officeDocument/2006/relationships/image" Target="../media/image219.png"/><Relationship Id="rId5" Type="http://schemas.openxmlformats.org/officeDocument/2006/relationships/image" Target="../media/image200.png"/><Relationship Id="rId15" Type="http://schemas.openxmlformats.org/officeDocument/2006/relationships/image" Target="../media/image210.png"/><Relationship Id="rId23" Type="http://schemas.openxmlformats.org/officeDocument/2006/relationships/image" Target="../media/image218.png"/><Relationship Id="rId28" Type="http://schemas.openxmlformats.org/officeDocument/2006/relationships/image" Target="../media/image223.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 Id="rId27" Type="http://schemas.openxmlformats.org/officeDocument/2006/relationships/image" Target="../media/image2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18" Type="http://schemas.openxmlformats.org/officeDocument/2006/relationships/image" Target="../media/image240.png"/><Relationship Id="rId3" Type="http://schemas.openxmlformats.org/officeDocument/2006/relationships/image" Target="../media/image225.png"/><Relationship Id="rId21" Type="http://schemas.openxmlformats.org/officeDocument/2006/relationships/image" Target="../media/image243.pn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50.xml"/><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28.png"/><Relationship Id="rId11" Type="http://schemas.openxmlformats.org/officeDocument/2006/relationships/image" Target="../media/image233.png"/><Relationship Id="rId24" Type="http://schemas.openxmlformats.org/officeDocument/2006/relationships/image" Target="../media/image246.png"/><Relationship Id="rId5" Type="http://schemas.openxmlformats.org/officeDocument/2006/relationships/image" Target="../media/image227.png"/><Relationship Id="rId15" Type="http://schemas.openxmlformats.org/officeDocument/2006/relationships/image" Target="../media/image237.pn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 Id="rId22" Type="http://schemas.openxmlformats.org/officeDocument/2006/relationships/image" Target="../media/image244.png"/></Relationships>
</file>

<file path=ppt/slides/_rels/slide5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6.png"/><Relationship Id="rId17" Type="http://schemas.openxmlformats.org/officeDocument/2006/relationships/image" Target="../media/image261.png"/><Relationship Id="rId2" Type="http://schemas.openxmlformats.org/officeDocument/2006/relationships/notesSlide" Target="../notesSlides/notesSlide51.xml"/><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5" Type="http://schemas.openxmlformats.org/officeDocument/2006/relationships/image" Target="../media/image25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 Id="rId14" Type="http://schemas.openxmlformats.org/officeDocument/2006/relationships/image" Target="../media/image2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err="1"/>
              <a:t>NowMicro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r>
              <a:rPr lang="en-US" sz="2400" dirty="0"/>
              <a:t>Extras you really want</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233580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lnSpcReduction="10000"/>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Camden Tablets (potassium </a:t>
            </a:r>
            <a:r>
              <a:rPr lang="en-US" dirty="0" err="1"/>
              <a:t>metabisulfite</a:t>
            </a:r>
            <a:r>
              <a:rPr lang="en-US" dirty="0"/>
              <a:t>) </a:t>
            </a:r>
          </a:p>
          <a:p>
            <a:pPr lvl="2"/>
            <a:r>
              <a:rPr lang="en-US" dirty="0"/>
              <a:t>Ascorbic acid/Vitamin C to eliminate chloramines</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t>[PICTURE]</a:t>
            </a:r>
          </a:p>
          <a:p>
            <a:endParaRPr lang="en-US" dirty="0"/>
          </a:p>
          <a:p>
            <a:endParaRPr lang="en-US" dirty="0"/>
          </a:p>
          <a:p>
            <a:endParaRPr lang="en-US" dirty="0"/>
          </a:p>
          <a:p>
            <a:r>
              <a:rPr lang="en-US" dirty="0">
                <a:hlinkClick r:id="rId4"/>
              </a:rPr>
              <a:t>How to build</a:t>
            </a:r>
            <a:endParaRPr lang="en-US" dirty="0"/>
          </a:p>
        </p:txBody>
      </p:sp>
    </p:spTree>
    <p:extLst>
      <p:ext uri="{BB962C8B-B14F-4D97-AF65-F5344CB8AC3E}">
        <p14:creationId xmlns:p14="http://schemas.microsoft.com/office/powerpoint/2010/main" val="413522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p>
          <a:p>
            <a:r>
              <a:rPr lang="en-US" dirty="0"/>
              <a:t>Check your temp and make sure you are at your desired temp.  </a:t>
            </a:r>
          </a:p>
          <a:p>
            <a:pPr lvl="1"/>
            <a:r>
              <a:rPr lang="en-US" dirty="0"/>
              <a:t>Stir to cool, add water to heat it.</a:t>
            </a:r>
          </a:p>
          <a:p>
            <a:r>
              <a:rPr lang="en-US" dirty="0"/>
              <a:t>Stir up the grains gently, but thoroughly!  You have to break up all the dough balls in order to get good extraction.   </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VerlouFing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5" name="Picture 4">
            <a:extLst>
              <a:ext uri="{FF2B5EF4-FFF2-40B4-BE49-F238E27FC236}">
                <a16:creationId xmlns:a16="http://schemas.microsoft.com/office/drawing/2014/main" id="{BD929DBD-468B-4D50-B379-4CEA8F630419}"/>
              </a:ext>
            </a:extLst>
          </p:cNvPr>
          <p:cNvPicPr>
            <a:picLocks noChangeAspect="1"/>
          </p:cNvPicPr>
          <p:nvPr/>
        </p:nvPicPr>
        <p:blipFill rotWithShape="1">
          <a:blip r:embed="rId3"/>
          <a:srcRect l="7963"/>
          <a:stretch/>
        </p:blipFill>
        <p:spPr>
          <a:xfrm rot="5400000">
            <a:off x="7798186" y="2389575"/>
            <a:ext cx="5105397" cy="3120251"/>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endParaRPr lang="en-US" dirty="0"/>
          </a:p>
        </p:txBody>
      </p:sp>
    </p:spTree>
    <p:extLst>
      <p:ext uri="{BB962C8B-B14F-4D97-AF65-F5344CB8AC3E}">
        <p14:creationId xmlns:p14="http://schemas.microsoft.com/office/powerpoint/2010/main" val="265650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VerlouF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Allows the grain bed to settle and act as a natural filter</a:t>
            </a:r>
          </a:p>
          <a:p>
            <a:pPr lvl="2"/>
            <a:r>
              <a:rPr lang="en-US" dirty="0"/>
              <a:t>Removes grain bits and husks from the work before they reach the boil kettle</a:t>
            </a:r>
          </a:p>
          <a:p>
            <a:pPr lvl="2"/>
            <a:endParaRPr lang="en-US" dirty="0"/>
          </a:p>
          <a:p>
            <a:endParaRPr lang="en-US" dirty="0"/>
          </a:p>
          <a:p>
            <a:endParaRPr lang="en-US" dirty="0"/>
          </a:p>
        </p:txBody>
      </p:sp>
    </p:spTree>
    <p:extLst>
      <p:ext uri="{BB962C8B-B14F-4D97-AF65-F5344CB8AC3E}">
        <p14:creationId xmlns:p14="http://schemas.microsoft.com/office/powerpoint/2010/main" val="3452252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and Tricks</a:t>
            </a:r>
          </a:p>
        </p:txBody>
      </p:sp>
      <p:sp>
        <p:nvSpPr>
          <p:cNvPr id="3" name="Content Placeholder 2"/>
          <p:cNvSpPr>
            <a:spLocks noGrp="1"/>
          </p:cNvSpPr>
          <p:nvPr>
            <p:ph idx="1"/>
          </p:nvPr>
        </p:nvSpPr>
        <p:spPr/>
        <p:txBody>
          <a:bodyPr>
            <a:normAutofit/>
          </a:bodyPr>
          <a:lstStyle/>
          <a:p>
            <a:endParaRPr lang="en-US" dirty="0"/>
          </a:p>
          <a:p>
            <a:r>
              <a:rPr lang="en-US" dirty="0"/>
              <a:t>Learn to be consistent</a:t>
            </a:r>
          </a:p>
          <a:p>
            <a:r>
              <a:rPr lang="en-US" dirty="0"/>
              <a:t>Get comfortable with base styles first, then get creative</a:t>
            </a:r>
          </a:p>
          <a:p>
            <a:r>
              <a:rPr lang="en-US" dirty="0"/>
              <a:t>Know WHY you put each ingredient in</a:t>
            </a:r>
          </a:p>
          <a:p>
            <a:r>
              <a:rPr lang="en-US" dirty="0"/>
              <a:t>Brew what YOU like</a:t>
            </a:r>
          </a:p>
          <a:p>
            <a:pPr lvl="2"/>
            <a:endParaRPr lang="en-US" dirty="0"/>
          </a:p>
          <a:p>
            <a:endParaRPr lang="en-US" dirty="0"/>
          </a:p>
          <a:p>
            <a:endParaRPr lang="en-US" dirty="0"/>
          </a:p>
        </p:txBody>
      </p:sp>
    </p:spTree>
    <p:extLst>
      <p:ext uri="{BB962C8B-B14F-4D97-AF65-F5344CB8AC3E}">
        <p14:creationId xmlns:p14="http://schemas.microsoft.com/office/powerpoint/2010/main" val="2514433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p:txBody>
          <a:bodyPr>
            <a:normAutofit/>
          </a:bodyPr>
          <a:lstStyle/>
          <a:p>
            <a:r>
              <a:rPr lang="en-US" dirty="0"/>
              <a:t>You can automate some or all of the brewing process</a:t>
            </a:r>
          </a:p>
          <a:p>
            <a:r>
              <a:rPr lang="en-US" dirty="0"/>
              <a:t>Temperature is the most common measurement point</a:t>
            </a:r>
          </a:p>
          <a:p>
            <a:endParaRPr lang="en-US" dirty="0"/>
          </a:p>
          <a:p>
            <a:endParaRPr lang="en-US" dirty="0"/>
          </a:p>
          <a:p>
            <a:endParaRPr lang="en-US" dirty="0"/>
          </a:p>
        </p:txBody>
      </p:sp>
    </p:spTree>
    <p:extLst>
      <p:ext uri="{BB962C8B-B14F-4D97-AF65-F5344CB8AC3E}">
        <p14:creationId xmlns:p14="http://schemas.microsoft.com/office/powerpoint/2010/main" val="3422629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800" dirty="0"/>
              <a:t>Why do we brew?</a:t>
            </a:r>
          </a:p>
          <a:p>
            <a:pPr marL="0" indent="0">
              <a:buNone/>
            </a:pPr>
            <a:endParaRPr lang="en-US" sz="2800" dirty="0"/>
          </a:p>
          <a:p>
            <a:r>
              <a:rPr lang="en-US" sz="2800" dirty="0"/>
              <a:t>Brewing Basics - How does one brew?</a:t>
            </a:r>
          </a:p>
          <a:p>
            <a:endParaRPr lang="en-US" sz="2800" dirty="0"/>
          </a:p>
          <a:p>
            <a:r>
              <a:rPr lang="en-US" sz="2800" dirty="0"/>
              <a:t>Advanced Brewing – How do I take it to the next level?</a:t>
            </a:r>
          </a:p>
          <a:p>
            <a:endParaRPr lang="en-US" sz="2800" dirty="0"/>
          </a:p>
          <a:p>
            <a:r>
              <a:rPr lang="en-US" sz="2800" dirty="0"/>
              <a:t>Tips and Tricks</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408078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PROCESS</a:t>
            </a:r>
          </a:p>
        </p:txBody>
      </p:sp>
      <p:sp>
        <p:nvSpPr>
          <p:cNvPr id="3" name="Content Placeholder 2"/>
          <p:cNvSpPr>
            <a:spLocks noGrp="1"/>
          </p:cNvSpPr>
          <p:nvPr>
            <p:ph idx="1"/>
          </p:nvPr>
        </p:nvSpPr>
        <p:spPr/>
        <p:txBody>
          <a:bodyPr>
            <a:normAutofit/>
          </a:bodyPr>
          <a:lstStyle/>
          <a:p>
            <a:r>
              <a:rPr lang="en-US" sz="2800" dirty="0"/>
              <a:t>How to Brew</a:t>
            </a:r>
          </a:p>
          <a:p>
            <a:pPr marL="0" indent="0">
              <a:buNone/>
            </a:pPr>
            <a:r>
              <a:rPr lang="en-US" sz="2800" dirty="0"/>
              <a:t>	1. Mash - Extract sugar from grain using hot water to make wort.</a:t>
            </a:r>
          </a:p>
          <a:p>
            <a:pPr marL="0" indent="0">
              <a:buNone/>
            </a:pPr>
            <a:r>
              <a:rPr lang="en-US" sz="2800" dirty="0"/>
              <a:t>	2. Boil – Cook for 60-90 minutes. Add hops occasionally.</a:t>
            </a:r>
          </a:p>
          <a:p>
            <a:pPr marL="0" indent="0">
              <a:buNone/>
            </a:pPr>
            <a:r>
              <a:rPr lang="en-US" sz="2800" dirty="0"/>
              <a:t>	3. Chill - Cool the boiled wort.</a:t>
            </a:r>
          </a:p>
          <a:p>
            <a:pPr marL="0" indent="0">
              <a:buNone/>
            </a:pPr>
            <a:r>
              <a:rPr lang="en-US" sz="2800" dirty="0"/>
              <a:t>	4. Pitch - Add yeast and let magic happen!</a:t>
            </a:r>
          </a:p>
          <a:p>
            <a:pPr marL="0" indent="0">
              <a:buNone/>
            </a:pPr>
            <a:r>
              <a:rPr lang="en-US" sz="2800"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4323</TotalTime>
  <Words>2483</Words>
  <Application>Microsoft Office PowerPoint</Application>
  <PresentationFormat>Widescreen</PresentationFormat>
  <Paragraphs>390</Paragraphs>
  <Slides>51</Slides>
  <Notes>51</Notes>
  <HiddenSlides>19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WHY</vt:lpstr>
      <vt:lpstr>Brewing Basics</vt:lpstr>
      <vt:lpstr>Brewing Basics - PROCESS</vt:lpstr>
      <vt:lpstr>Brewing Basics – METHODS</vt:lpstr>
      <vt:lpstr>BREWING BASICS - EQUIPMENT</vt:lpstr>
      <vt:lpstr>BREWING BASICS - EQUIPMENT</vt:lpstr>
      <vt:lpstr>Getting started - Expectations</vt:lpstr>
      <vt:lpstr>Getting started - TIPS</vt:lpstr>
      <vt:lpstr>Getting started - TIPS</vt:lpstr>
      <vt:lpstr>BREW DAY!!</vt:lpstr>
      <vt:lpstr>Brew Day Tips</vt:lpstr>
      <vt:lpstr>The night before (WATER PREP)</vt:lpstr>
      <vt:lpstr>The Mash (Extracting Sugar FROM GRAINS)</vt:lpstr>
      <vt:lpstr>The Mash (Continued)</vt:lpstr>
      <vt:lpstr>starting The Mash - WATER</vt:lpstr>
      <vt:lpstr>Adding grain to the Water</vt:lpstr>
      <vt:lpstr>Advanced Mash - PH</vt:lpstr>
      <vt:lpstr>The Lauter, VerlouFing and Sparging</vt:lpstr>
      <vt:lpstr>Extraction Percentage</vt:lpstr>
      <vt:lpstr>Gravity</vt:lpstr>
      <vt:lpstr>VerlouF</vt:lpstr>
      <vt:lpstr>PowerPoint Presentation</vt:lpstr>
      <vt:lpstr>PowerPoint Presentation</vt:lpstr>
      <vt:lpstr>Brewing Tips and Tricks</vt:lpstr>
      <vt:lpstr>Tips and Tricks</vt:lpstr>
      <vt:lpstr>Brewing Automation</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Phil Schwan</cp:lastModifiedBy>
  <cp:revision>60</cp:revision>
  <dcterms:created xsi:type="dcterms:W3CDTF">2017-03-09T18:34:05Z</dcterms:created>
  <dcterms:modified xsi:type="dcterms:W3CDTF">2017-05-10T12:33:17Z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